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8"/>
  </p:notesMasterIdLst>
  <p:handoutMasterIdLst>
    <p:handoutMasterId r:id="rId39"/>
  </p:handoutMasterIdLst>
  <p:sldIdLst>
    <p:sldId id="256" r:id="rId11"/>
    <p:sldId id="257" r:id="rId12"/>
    <p:sldId id="258" r:id="rId13"/>
    <p:sldId id="282" r:id="rId14"/>
    <p:sldId id="269" r:id="rId15"/>
    <p:sldId id="292" r:id="rId16"/>
    <p:sldId id="296" r:id="rId17"/>
    <p:sldId id="259" r:id="rId18"/>
    <p:sldId id="261" r:id="rId19"/>
    <p:sldId id="274" r:id="rId20"/>
    <p:sldId id="265" r:id="rId21"/>
    <p:sldId id="297" r:id="rId22"/>
    <p:sldId id="279" r:id="rId23"/>
    <p:sldId id="280" r:id="rId24"/>
    <p:sldId id="281" r:id="rId25"/>
    <p:sldId id="295" r:id="rId26"/>
    <p:sldId id="288" r:id="rId27"/>
    <p:sldId id="276" r:id="rId28"/>
    <p:sldId id="278" r:id="rId29"/>
    <p:sldId id="298" r:id="rId30"/>
    <p:sldId id="303" r:id="rId31"/>
    <p:sldId id="289" r:id="rId32"/>
    <p:sldId id="299" r:id="rId33"/>
    <p:sldId id="300" r:id="rId34"/>
    <p:sldId id="301" r:id="rId35"/>
    <p:sldId id="302" r:id="rId36"/>
    <p:sldId id="263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82"/>
  </p:normalViewPr>
  <p:slideViewPr>
    <p:cSldViewPr snapToGrid="0" snapToObjects="1">
      <p:cViewPr varScale="1">
        <p:scale>
          <a:sx n="120" d="100"/>
          <a:sy n="120" d="100"/>
        </p:scale>
        <p:origin x="1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338623"/>
            <a:ext cx="8254819" cy="608499"/>
          </a:xfrm>
        </p:spPr>
        <p:txBody>
          <a:bodyPr/>
          <a:lstStyle/>
          <a:p>
            <a:r>
              <a:rPr lang="en-US" sz="2800" dirty="0"/>
              <a:t>Module 8: Introduction to Time Series Data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22" y="64636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Data - Beijing Environment</a:t>
            </a:r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C7B0CAB1-47A3-1346-83AC-EABAE18B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100" y="1602581"/>
            <a:ext cx="4484872" cy="2590640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81" y="247157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Create Time Index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0674170-EB07-8343-92FE-574ACE18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1" y="903065"/>
            <a:ext cx="7755145" cy="9788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0F6AE6-39D3-EF4C-BAF1-1717AD0D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66" y="2003647"/>
            <a:ext cx="6565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35" y="746887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Create Time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95667-C632-A34F-A41D-C2115F32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35" y="1480584"/>
            <a:ext cx="2921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10" y="317196"/>
            <a:ext cx="6115049" cy="655908"/>
          </a:xfrm>
        </p:spPr>
        <p:txBody>
          <a:bodyPr>
            <a:noAutofit/>
          </a:bodyPr>
          <a:lstStyle/>
          <a:p>
            <a:r>
              <a:rPr lang="en-US" sz="2400" dirty="0"/>
              <a:t>Handling Missing Values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183D2DA-BE82-7449-812F-E6D389AD2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10" y="1697107"/>
            <a:ext cx="8398945" cy="397507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64" y="772627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Plot Time Series Data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60B98527-260D-6F42-B2D2-E32320F3A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64" y="1883704"/>
            <a:ext cx="5029200" cy="1970075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310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Plot Time Series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203A1624-57E7-594B-AF37-736087F78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707" y="1693712"/>
            <a:ext cx="5943600" cy="3204578"/>
          </a:xfr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2901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Time Series Data Slicing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1F5015-EDDF-EC42-A828-A2871092F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688" y="1939860"/>
            <a:ext cx="6672398" cy="1590150"/>
          </a:xfrm>
        </p:spPr>
      </p:pic>
    </p:spTree>
    <p:extLst>
      <p:ext uri="{BB962C8B-B14F-4D97-AF65-F5344CB8AC3E}">
        <p14:creationId xmlns:p14="http://schemas.microsoft.com/office/powerpoint/2010/main" val="2165957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9860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Rolling 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95D1F4E-FCF3-374E-A1F1-E96DB97C1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73" y="1165768"/>
            <a:ext cx="3162300" cy="10922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CE8A9-089C-C24A-A022-A10341CB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58" y="1629381"/>
            <a:ext cx="6283842" cy="34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603892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Death Cross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DFBAED35-ADD0-3C43-9DD8-AF5A667E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28" y="1449136"/>
            <a:ext cx="5699051" cy="3024594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9" y="70194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Resampling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602FF6-0115-464B-8A69-3148715D10A4}"/>
              </a:ext>
            </a:extLst>
          </p:cNvPr>
          <p:cNvSpPr txBox="1"/>
          <p:nvPr/>
        </p:nvSpPr>
        <p:spPr>
          <a:xfrm>
            <a:off x="733648" y="1783160"/>
            <a:ext cx="5847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</a:t>
            </a:r>
            <a:r>
              <a:rPr lang="en-US" dirty="0"/>
              <a:t>:      business day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</a:t>
            </a:r>
            <a:r>
              <a:rPr lang="en-US" dirty="0"/>
              <a:t>:      calendar day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:     weekly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dirty="0"/>
              <a:t>:     month end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BM</a:t>
            </a:r>
            <a:r>
              <a:rPr lang="en-US" dirty="0"/>
              <a:t>:   business month end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MS</a:t>
            </a:r>
            <a:r>
              <a:rPr lang="en-US" dirty="0"/>
              <a:t>:   month start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BMS</a:t>
            </a:r>
            <a:r>
              <a:rPr lang="en-US" dirty="0"/>
              <a:t>: business month start frequency</a:t>
            </a:r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Working with Times and Dates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58949"/>
            <a:ext cx="6485860" cy="3325513"/>
          </a:xfrm>
        </p:spPr>
        <p:txBody>
          <a:bodyPr>
            <a:normAutofit/>
          </a:bodyPr>
          <a:lstStyle/>
          <a:p>
            <a:r>
              <a:rPr lang="en-US" sz="2200" b="1" dirty="0"/>
              <a:t>Date Time Related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datetime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b="1" dirty="0"/>
              <a:t>datetime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err="1"/>
              <a:t>timezone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b="1" dirty="0" err="1"/>
              <a:t>timedelta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9" y="70194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Resampling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5492A-B928-1948-95D2-4B321DB8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9" y="1545708"/>
            <a:ext cx="40767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3AD7B-783E-994A-9BC3-006B9BA4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9" y="2447999"/>
            <a:ext cx="4216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00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9" y="70194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Resampling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40FEA-4975-4A43-9CEB-6FEB3653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9" y="1357857"/>
            <a:ext cx="7038753" cy="34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1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33DBD-BF49-2145-900E-941E2AEA63FD}"/>
              </a:ext>
            </a:extLst>
          </p:cNvPr>
          <p:cNvSpPr txBox="1"/>
          <p:nvPr/>
        </p:nvSpPr>
        <p:spPr>
          <a:xfrm>
            <a:off x="595423" y="1007059"/>
            <a:ext cx="643272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Level</a:t>
            </a:r>
            <a:r>
              <a:rPr lang="en-US" sz="2000" dirty="0"/>
              <a:t>: The average value in the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Trend</a:t>
            </a:r>
            <a:r>
              <a:rPr lang="en-US" sz="2000" dirty="0"/>
              <a:t>: The underlying trend in the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Seasonality</a:t>
            </a:r>
            <a:r>
              <a:rPr lang="en-US" sz="2000" dirty="0"/>
              <a:t>: The repeating short-term cycle in the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Noise</a:t>
            </a:r>
            <a:r>
              <a:rPr lang="en-US" sz="2000" dirty="0"/>
              <a:t>: The random variation in the series, aka residual.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201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6522F-4E36-524E-87E7-FAB65595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6902"/>
            <a:ext cx="6261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02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574158" y="1190846"/>
            <a:ext cx="7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CA336-4EDB-294F-9A15-F15965042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71" y="1006931"/>
            <a:ext cx="6847367" cy="37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82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02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457200" y="1190846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Seasonality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0C892-BFC0-F847-8D9F-01864889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486" y="1190846"/>
            <a:ext cx="6645349" cy="37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0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02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457200" y="1156985"/>
            <a:ext cx="1060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Residual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10C5E-2F73-3140-ABB4-5DC9E85D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27" y="1156985"/>
            <a:ext cx="6786784" cy="38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23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time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A703C3-6B6B-6649-83F7-7492D0939CDD}"/>
              </a:ext>
            </a:extLst>
          </p:cNvPr>
          <p:cNvSpPr txBox="1"/>
          <p:nvPr/>
        </p:nvSpPr>
        <p:spPr>
          <a:xfrm>
            <a:off x="733923" y="937762"/>
            <a:ext cx="2793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Epoch: 1/1/1970(UTC)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timestamp</a:t>
            </a:r>
          </a:p>
          <a:p>
            <a:endParaRPr lang="en-US" sz="2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3C8B71F-CCC8-1645-8BA9-94ABCF236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29" y="1716656"/>
            <a:ext cx="2425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8352" y="474354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datetime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F13B56-EA81-F44F-84E5-F4FE28F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1253248"/>
            <a:ext cx="5278474" cy="34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Datetime Format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83B87F1-BEAC-FD47-B601-57425BCED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76" y="1450532"/>
            <a:ext cx="4940300" cy="2120900"/>
          </a:xfr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Datetime to String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524364-56F4-B047-A236-53F399995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340" y="1366948"/>
            <a:ext cx="5537200" cy="2755900"/>
          </a:xfrm>
        </p:spPr>
      </p:pic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String to Datetime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3FA5DB-8DDC-A04B-8D6F-3BB7FC54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865497"/>
            <a:ext cx="5461000" cy="1333500"/>
          </a:xfrm>
        </p:spPr>
      </p:pic>
    </p:spTree>
    <p:extLst>
      <p:ext uri="{BB962C8B-B14F-4D97-AF65-F5344CB8AC3E}">
        <p14:creationId xmlns:p14="http://schemas.microsoft.com/office/powerpoint/2010/main" val="92918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7546" y="889711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 err="1"/>
              <a:t>DataFrame</a:t>
            </a:r>
            <a:r>
              <a:rPr lang="en-US" sz="2400" dirty="0"/>
              <a:t> datetime Manipulation</a:t>
            </a:r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392D14DB-3645-9848-91FA-FBFD4F2C0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546" y="2231139"/>
            <a:ext cx="4432300" cy="368300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Analyzing Time Series Data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786809" y="1711841"/>
            <a:ext cx="54185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Time Series Data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series of data points indexed in time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Normally with equal intervals between indexes.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Daily Dow Jones Index Close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Hourly Weather Data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8319</TotalTime>
  <Words>207</Words>
  <Application>Microsoft Macintosh PowerPoint</Application>
  <PresentationFormat>On-screen Show (16:9)</PresentationFormat>
  <Paragraphs>60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Working with Times and Dates     </vt:lpstr>
      <vt:lpstr>time</vt:lpstr>
      <vt:lpstr>datetime</vt:lpstr>
      <vt:lpstr>Datetime Format </vt:lpstr>
      <vt:lpstr>Datetime to String </vt:lpstr>
      <vt:lpstr>String to Datetime</vt:lpstr>
      <vt:lpstr>DataFrame datetime Manipulation</vt:lpstr>
      <vt:lpstr>Lesson 2: Analyzing Time Series Data  </vt:lpstr>
      <vt:lpstr>Data - Beijing Environment</vt:lpstr>
      <vt:lpstr>Create Time Index</vt:lpstr>
      <vt:lpstr>Create Time Index</vt:lpstr>
      <vt:lpstr>Handling Missing Values</vt:lpstr>
      <vt:lpstr>Plot Time Series Data</vt:lpstr>
      <vt:lpstr>Plot Time Series Data</vt:lpstr>
      <vt:lpstr>Time Series Data Slicing</vt:lpstr>
      <vt:lpstr>Rolling Statistics</vt:lpstr>
      <vt:lpstr>Death Cross</vt:lpstr>
      <vt:lpstr>Resampling</vt:lpstr>
      <vt:lpstr>Resampling</vt:lpstr>
      <vt:lpstr>Resampling</vt:lpstr>
      <vt:lpstr>Seasonal Decomposition</vt:lpstr>
      <vt:lpstr>Seasonal Decomposition</vt:lpstr>
      <vt:lpstr>Seasonal Decomposition</vt:lpstr>
      <vt:lpstr>Seasonal Decomposition</vt:lpstr>
      <vt:lpstr>Seasonal Decomposition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50</cp:revision>
  <dcterms:created xsi:type="dcterms:W3CDTF">2019-10-12T20:28:15Z</dcterms:created>
  <dcterms:modified xsi:type="dcterms:W3CDTF">2019-10-18T15:08:10Z</dcterms:modified>
</cp:coreProperties>
</file>